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64" r:id="rId3"/>
    <p:sldId id="269" r:id="rId4"/>
    <p:sldId id="263" r:id="rId5"/>
    <p:sldId id="271" r:id="rId6"/>
    <p:sldId id="261" r:id="rId7"/>
    <p:sldId id="273" r:id="rId8"/>
    <p:sldId id="259" r:id="rId9"/>
    <p:sldId id="270" r:id="rId10"/>
    <p:sldId id="272" r:id="rId11"/>
    <p:sldId id="258" r:id="rId12"/>
    <p:sldId id="274" r:id="rId13"/>
    <p:sldId id="262" r:id="rId14"/>
    <p:sldId id="266" r:id="rId15"/>
    <p:sldId id="26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37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576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96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7539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90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07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57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838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93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0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68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36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37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89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78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74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76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1F0A27-355C-4AB3-BFFA-3FCE72582658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E5F90A-3D2C-4F78-809A-A0D73C9503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62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el:+420-776-884-087" TargetMode="External"/><Relationship Id="rId2" Type="http://schemas.openxmlformats.org/officeDocument/2006/relationships/hyperlink" Target="mailto:ssp.klimkovice@centrum.cz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6" y="4112292"/>
            <a:ext cx="5572028" cy="26176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132" y="1356741"/>
            <a:ext cx="1574356" cy="157435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58952" y="96459"/>
            <a:ext cx="10049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Střední škola podnikatelská Klimkovice </a:t>
            </a:r>
            <a:r>
              <a:rPr lang="cs-CZ" sz="3600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s.r.o.</a:t>
            </a:r>
            <a:endParaRPr lang="cs-CZ" sz="36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96" y="742790"/>
            <a:ext cx="5572028" cy="313426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654457" y="4030855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Historie školy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8814816" y="4966514"/>
            <a:ext cx="3377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Působila od 1. 9. 1994 jako odloučené pracoviště SPOŠ Bílovec a v důsledku změn školských zákonů z roku 1995 byla osamostatněna pod názvem Obchodní akademie Stěbořice s.r.o.</a:t>
            </a:r>
          </a:p>
          <a:p>
            <a:r>
              <a:rPr lang="cs-CZ" sz="1200" b="1" dirty="0">
                <a:solidFill>
                  <a:schemeClr val="bg1"/>
                </a:solidFill>
              </a:rPr>
              <a:t/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Od 1. 11. 2006 má škola nový název </a:t>
            </a:r>
          </a:p>
          <a:p>
            <a:r>
              <a:rPr lang="cs-CZ" sz="1200" b="1" dirty="0">
                <a:solidFill>
                  <a:srgbClr val="050505"/>
                </a:solidFill>
              </a:rPr>
              <a:t>Střední škola podnikatelská Klimkovice s.r.o.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5790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801" y="152423"/>
            <a:ext cx="1210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Management obchodního </a:t>
            </a:r>
            <a:r>
              <a:rPr lang="cs-CZ" sz="3200" b="1" dirty="0" smtClean="0"/>
              <a:t>podnikání  - ukázky prací studentů: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62" y="994221"/>
            <a:ext cx="4459406" cy="3129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5" y="994221"/>
            <a:ext cx="4421699" cy="31294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5" y="4380719"/>
            <a:ext cx="4433495" cy="21115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96" y="994221"/>
            <a:ext cx="2303337" cy="31294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1" y="4380717"/>
            <a:ext cx="3984481" cy="21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8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6412" y="0"/>
            <a:ext cx="9907588" cy="1176865"/>
          </a:xfrm>
        </p:spPr>
        <p:txBody>
          <a:bodyPr>
            <a:normAutofit/>
          </a:bodyPr>
          <a:lstStyle/>
          <a:p>
            <a:r>
              <a:rPr lang="cs-CZ" b="1" dirty="0" smtClean="0"/>
              <a:t>NAŠE ŠKOLA SE ÚČASTNÍ  soutěží: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6412" y="1023112"/>
            <a:ext cx="5111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Jazykové soutěže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Soutěže v grafickém designu (ukázka 3. místo „Panáček“)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Psaní všemi deseti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Ekonomické soutěže (8. místo v krajském kole EKONOMICKÉ OLYMPIÁDY)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8" y="4201029"/>
            <a:ext cx="5376689" cy="23700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54" y="1023112"/>
            <a:ext cx="5041015" cy="30012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7" y="4196900"/>
            <a:ext cx="1807358" cy="23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1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1" y="1642044"/>
            <a:ext cx="5437582" cy="25871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85979" y="291906"/>
            <a:ext cx="11693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/>
              <a:t>K ONLINE VÝUCE VYUŽÍVÁME APLIKACE GOOGLE: učebna, </a:t>
            </a:r>
            <a:r>
              <a:rPr lang="cs-CZ" sz="3600" b="1" dirty="0" err="1" smtClean="0"/>
              <a:t>meet</a:t>
            </a:r>
            <a:r>
              <a:rPr lang="cs-CZ" sz="3600" b="1" dirty="0"/>
              <a:t> </a:t>
            </a:r>
            <a:r>
              <a:rPr lang="cs-CZ" sz="3600" b="1" dirty="0" smtClean="0"/>
              <a:t>, </a:t>
            </a:r>
            <a:r>
              <a:rPr lang="cs-CZ" sz="3600" b="1" dirty="0" err="1" smtClean="0"/>
              <a:t>jumboard</a:t>
            </a:r>
            <a:r>
              <a:rPr lang="cs-CZ" sz="3600" b="1" dirty="0" smtClean="0"/>
              <a:t> atd.</a:t>
            </a: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68" y="1642044"/>
            <a:ext cx="5193284" cy="2587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831" y="4378973"/>
            <a:ext cx="3196537" cy="23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032" y="-64125"/>
            <a:ext cx="11658600" cy="1032770"/>
          </a:xfrm>
        </p:spPr>
        <p:txBody>
          <a:bodyPr/>
          <a:lstStyle/>
          <a:p>
            <a:pPr algn="ctr"/>
            <a:r>
              <a:rPr lang="cs-CZ" b="1" dirty="0" smtClean="0"/>
              <a:t>Stipendium</a:t>
            </a:r>
            <a:endParaRPr lang="cs-CZ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13722"/>
              </p:ext>
            </p:extLst>
          </p:nvPr>
        </p:nvGraphicFramePr>
        <p:xfrm>
          <a:off x="1482006" y="1172912"/>
          <a:ext cx="8596312" cy="1832767"/>
        </p:xfrm>
        <a:graphic>
          <a:graphicData uri="http://schemas.openxmlformats.org/drawingml/2006/table">
            <a:tbl>
              <a:tblPr/>
              <a:tblGrid>
                <a:gridCol w="4298156"/>
                <a:gridCol w="4298156"/>
              </a:tblGrid>
              <a:tr h="552607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FFFFFF"/>
                          </a:solidFill>
                          <a:effectLst/>
                          <a:latin typeface="Playfair Display"/>
                        </a:rPr>
                        <a:t>Průměrný prospěch za pololetí do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rgbClr val="FFFFFF"/>
                          </a:solidFill>
                          <a:effectLst/>
                          <a:latin typeface="Playfair Display"/>
                        </a:rPr>
                        <a:t>Částka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1.0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6</a:t>
                      </a:r>
                      <a:r>
                        <a:rPr lang="cs-CZ" dirty="0" smtClean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00</a:t>
                      </a:r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,- Kč měsíčně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1.25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4</a:t>
                      </a:r>
                      <a:r>
                        <a:rPr lang="cs-CZ" dirty="0" smtClean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00</a:t>
                      </a:r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,- Kč měsíčně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1.5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2</a:t>
                      </a:r>
                      <a:r>
                        <a:rPr lang="cs-CZ" dirty="0" smtClean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00</a:t>
                      </a:r>
                      <a:r>
                        <a:rPr lang="cs-CZ" dirty="0">
                          <a:solidFill>
                            <a:schemeClr val="bg1"/>
                          </a:solidFill>
                          <a:effectLst/>
                          <a:latin typeface="Rubik"/>
                        </a:rPr>
                        <a:t>,- Kč měsíčně</a:t>
                      </a:r>
                    </a:p>
                  </a:txBody>
                  <a:tcPr marL="114300" marR="114300" marT="76200" marB="76200" anchor="ctr">
                    <a:lnL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73446" y="3286036"/>
            <a:ext cx="85963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Rubik"/>
              </a:rPr>
              <a:t>Stipendium pro nastupující studenty do 1. ročníku lze také stanovit na základě prospěchu ze ZŠ</a:t>
            </a:r>
            <a:r>
              <a:rPr lang="cs-CZ" sz="1400" b="1" dirty="0" smtClean="0">
                <a:solidFill>
                  <a:schemeClr val="bg1"/>
                </a:solidFill>
                <a:latin typeface="Rubik"/>
              </a:rPr>
              <a:t>.</a:t>
            </a:r>
          </a:p>
          <a:p>
            <a:endParaRPr lang="cs-CZ" sz="1400" b="1" dirty="0">
              <a:solidFill>
                <a:srgbClr val="00004B"/>
              </a:solidFill>
              <a:latin typeface="Rubik"/>
            </a:endParaRP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211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192" y="-146661"/>
            <a:ext cx="11338560" cy="1138554"/>
          </a:xfrm>
        </p:spPr>
        <p:txBody>
          <a:bodyPr/>
          <a:lstStyle/>
          <a:p>
            <a:pPr algn="ctr"/>
            <a:r>
              <a:rPr lang="cs-CZ" b="1" dirty="0" smtClean="0"/>
              <a:t>Dny otevřených dveří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2912" y="991893"/>
            <a:ext cx="112088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Dle aktuálních opatření </a:t>
            </a:r>
            <a:br>
              <a:rPr lang="cs-CZ" sz="2000" b="1" dirty="0" smtClean="0">
                <a:solidFill>
                  <a:schemeClr val="bg1"/>
                </a:solidFill>
              </a:rPr>
            </a:br>
            <a:r>
              <a:rPr lang="cs-CZ" sz="2000" b="1" dirty="0" smtClean="0">
                <a:solidFill>
                  <a:schemeClr val="bg1"/>
                </a:solidFill>
              </a:rPr>
              <a:t>(případné nahrazení online přenosem).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9. 12. 2020 ( zrušeno)</a:t>
            </a:r>
          </a:p>
          <a:p>
            <a:pPr algn="ctr"/>
            <a:endParaRPr lang="cs-CZ" sz="20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13. 1. 2021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3. 2. 2021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Vždy mezi 15:00 – 18:00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Případný odkaz na online schůzku naleznete na www stránkách školy.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>
                <a:solidFill>
                  <a:schemeClr val="bg1"/>
                </a:solidFill>
              </a:rPr>
              <a:t>http://www.ssp-klimkovice.cz/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68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216" y="3495440"/>
            <a:ext cx="10991088" cy="2896216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smtClean="0"/>
              <a:t>V případě zájmu nás kontaktujte.</a:t>
            </a:r>
            <a:endParaRPr lang="cs-CZ" sz="4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85216" y="232474"/>
            <a:ext cx="10991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3200" dirty="0" smtClean="0">
              <a:solidFill>
                <a:schemeClr val="tx2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http://www.ssp-klimkovice.cz/</a:t>
            </a:r>
          </a:p>
          <a:p>
            <a:pPr algn="ctr"/>
            <a:endParaRPr lang="cs-CZ" sz="32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E-mail</a:t>
            </a:r>
            <a:br>
              <a:rPr lang="cs-CZ" sz="3200" b="1" dirty="0">
                <a:solidFill>
                  <a:schemeClr val="bg1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  <a:hlinkClick r:id="rId2"/>
              </a:rPr>
              <a:t>ssp.klimkovice@centrum.cz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algn="ctr"/>
            <a:endParaRPr lang="cs-CZ" sz="32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TEL: </a:t>
            </a:r>
            <a:r>
              <a:rPr lang="cs-CZ" sz="3200" b="1" dirty="0">
                <a:solidFill>
                  <a:schemeClr val="bg1"/>
                </a:solidFill>
                <a:hlinkClick r:id="rId3"/>
              </a:rPr>
              <a:t>+420 776 884 087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6742" y="6034274"/>
            <a:ext cx="713337" cy="7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28176" y="-731520"/>
            <a:ext cx="3163824" cy="3280551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Prostory školy</a:t>
            </a:r>
            <a:endParaRPr lang="cs-CZ" sz="4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89" y="228601"/>
            <a:ext cx="2324491" cy="30976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0" y="228600"/>
            <a:ext cx="4126992" cy="30976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989" y="3579876"/>
            <a:ext cx="4124791" cy="30952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428" y="228600"/>
            <a:ext cx="2015352" cy="30976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40" y="3579876"/>
            <a:ext cx="4126992" cy="30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6" y="2"/>
            <a:ext cx="2914256" cy="6857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098" y="1"/>
            <a:ext cx="2914257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241521" y="551934"/>
            <a:ext cx="3137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/>
              <a:t>Nabízená zaměření </a:t>
            </a:r>
          </a:p>
        </p:txBody>
      </p:sp>
    </p:spTree>
    <p:extLst>
      <p:ext uri="{BB962C8B-B14F-4D97-AF65-F5344CB8AC3E}">
        <p14:creationId xmlns:p14="http://schemas.microsoft.com/office/powerpoint/2010/main" val="428420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476" y="-27181"/>
            <a:ext cx="11038396" cy="1225046"/>
          </a:xfrm>
        </p:spPr>
        <p:txBody>
          <a:bodyPr/>
          <a:lstStyle/>
          <a:p>
            <a:pPr algn="ctr"/>
            <a:r>
              <a:rPr lang="cs-CZ" b="1" dirty="0" smtClean="0"/>
              <a:t>Informatika a počítačový design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0476" y="987553"/>
            <a:ext cx="108829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Absolvent </a:t>
            </a:r>
            <a:r>
              <a:rPr lang="cs-CZ" b="1" dirty="0">
                <a:solidFill>
                  <a:schemeClr val="bg1"/>
                </a:solidFill>
              </a:rPr>
              <a:t>získává znalost v oblastech počítačového designu, </a:t>
            </a:r>
            <a:r>
              <a:rPr lang="cs-CZ" b="1" dirty="0" smtClean="0">
                <a:solidFill>
                  <a:schemeClr val="bg1"/>
                </a:solidFill>
              </a:rPr>
              <a:t>Studenti </a:t>
            </a:r>
            <a:r>
              <a:rPr lang="cs-CZ" b="1" dirty="0">
                <a:solidFill>
                  <a:schemeClr val="bg1"/>
                </a:solidFill>
              </a:rPr>
              <a:t>pracují v nejčastěji používaných grafických programech (Adobe, Corel apod</a:t>
            </a:r>
            <a:r>
              <a:rPr lang="cs-CZ" b="1" dirty="0" smtClean="0">
                <a:solidFill>
                  <a:schemeClr val="bg1"/>
                </a:solidFill>
              </a:rPr>
              <a:t>.).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V rámci výuky </a:t>
            </a:r>
            <a:r>
              <a:rPr lang="cs-CZ" b="1" dirty="0" smtClean="0">
                <a:solidFill>
                  <a:schemeClr val="bg1"/>
                </a:solidFill>
              </a:rPr>
              <a:t>pracují na </a:t>
            </a:r>
            <a:r>
              <a:rPr lang="cs-CZ" b="1" dirty="0">
                <a:solidFill>
                  <a:schemeClr val="bg1"/>
                </a:solidFill>
              </a:rPr>
              <a:t>konkrétních zakázkách firem, zadávané formou</a:t>
            </a:r>
            <a:r>
              <a:rPr lang="cs-CZ" b="1" dirty="0" smtClean="0">
                <a:solidFill>
                  <a:schemeClr val="bg1"/>
                </a:solidFill>
              </a:rPr>
              <a:t> soutěže</a:t>
            </a:r>
            <a:r>
              <a:rPr lang="cs-CZ" b="1" dirty="0">
                <a:solidFill>
                  <a:schemeClr val="bg1"/>
                </a:solidFill>
              </a:rPr>
              <a:t>. V případě výhry získá student finanční ohodnocení od firmy pro kterou zakázku </a:t>
            </a:r>
            <a:r>
              <a:rPr lang="cs-CZ" b="1" dirty="0" smtClean="0">
                <a:solidFill>
                  <a:schemeClr val="bg1"/>
                </a:solidFill>
              </a:rPr>
              <a:t>vytvořili.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Absolventi oboru počítačového designu mohou své znalosti využít v soukromém podnikání (tvorbou grafických prací), v tisku (tvorba grafického výstupu tiskovin), v </a:t>
            </a:r>
            <a:r>
              <a:rPr lang="cs-CZ" b="1" dirty="0" smtClean="0">
                <a:solidFill>
                  <a:schemeClr val="bg1"/>
                </a:solidFill>
              </a:rPr>
              <a:t>reklamních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agenturách </a:t>
            </a:r>
            <a:r>
              <a:rPr lang="cs-CZ" b="1" dirty="0">
                <a:solidFill>
                  <a:schemeClr val="bg1"/>
                </a:solidFill>
              </a:rPr>
              <a:t>nebo marketingových odděleních firem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Mají znalosti pro tvorbu interaktivních www stránek s využitím PHP a </a:t>
            </a:r>
            <a:r>
              <a:rPr lang="cs-CZ" b="1" dirty="0" err="1" smtClean="0">
                <a:solidFill>
                  <a:schemeClr val="bg1"/>
                </a:solidFill>
              </a:rPr>
              <a:t>MySql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</a:t>
            </a:r>
            <a:r>
              <a:rPr lang="cs-CZ" b="1" dirty="0" smtClean="0">
                <a:solidFill>
                  <a:schemeClr val="bg1"/>
                </a:solidFill>
              </a:rPr>
              <a:t>rogramování v IDE </a:t>
            </a:r>
            <a:r>
              <a:rPr lang="cs-CZ" b="1" dirty="0" err="1" smtClean="0">
                <a:solidFill>
                  <a:schemeClr val="bg1"/>
                </a:solidFill>
              </a:rPr>
              <a:t>Visual</a:t>
            </a:r>
            <a:r>
              <a:rPr lang="cs-CZ" b="1" dirty="0" smtClean="0">
                <a:solidFill>
                  <a:schemeClr val="bg1"/>
                </a:solidFill>
              </a:rPr>
              <a:t> studio – schopnost naprogramovat plnohodnotnou aplikaci s využitím WPF formulářů a databází.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Zároveň získávají </a:t>
            </a:r>
            <a:r>
              <a:rPr lang="cs-CZ" b="1" dirty="0">
                <a:solidFill>
                  <a:schemeClr val="bg1"/>
                </a:solidFill>
              </a:rPr>
              <a:t>také ekonomickou </a:t>
            </a:r>
            <a:r>
              <a:rPr lang="cs-CZ" b="1" dirty="0" smtClean="0">
                <a:solidFill>
                  <a:schemeClr val="bg1"/>
                </a:solidFill>
              </a:rPr>
              <a:t>odbornost (účetnictví, ekonomika a marketing).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66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8729" y="276408"/>
            <a:ext cx="11335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Informatika a počítačový </a:t>
            </a:r>
            <a:r>
              <a:rPr lang="cs-CZ" sz="3200" b="1" dirty="0" smtClean="0"/>
              <a:t>design  - ukázka prací studentů: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61" y="1366595"/>
            <a:ext cx="1962150" cy="19240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3" y="1366595"/>
            <a:ext cx="1685352" cy="19418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334" y="3426469"/>
            <a:ext cx="2143802" cy="16240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486" y="3426470"/>
            <a:ext cx="2096297" cy="1624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72" y="1374974"/>
            <a:ext cx="1380967" cy="19418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612" y="1374974"/>
            <a:ext cx="1334167" cy="19156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265" y="1377821"/>
            <a:ext cx="2619421" cy="19015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61" y="3426471"/>
            <a:ext cx="1962150" cy="16539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873" y="3426471"/>
            <a:ext cx="1685352" cy="16957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0480" y="5122226"/>
            <a:ext cx="2798870" cy="162409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6686" y="3426468"/>
            <a:ext cx="1624093" cy="16240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461" y="5122226"/>
            <a:ext cx="336528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9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904" y="-166964"/>
            <a:ext cx="11585448" cy="1507067"/>
          </a:xfrm>
        </p:spPr>
        <p:txBody>
          <a:bodyPr>
            <a:normAutofit/>
          </a:bodyPr>
          <a:lstStyle/>
          <a:p>
            <a:r>
              <a:rPr lang="cs-CZ" b="1" dirty="0" smtClean="0"/>
              <a:t>Podnikání v oborech </a:t>
            </a:r>
            <a:r>
              <a:rPr lang="cs-CZ" b="1" dirty="0" err="1" smtClean="0"/>
              <a:t>wellness</a:t>
            </a:r>
            <a:r>
              <a:rPr lang="cs-CZ" b="1" dirty="0" smtClean="0"/>
              <a:t> a lázeňství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1332" y="1340103"/>
            <a:ext cx="11248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Absolvent je schopen </a:t>
            </a:r>
            <a:r>
              <a:rPr lang="cs-CZ" b="1" dirty="0">
                <a:solidFill>
                  <a:schemeClr val="bg1"/>
                </a:solidFill>
              </a:rPr>
              <a:t>provozovat odborné, organizační, obchodně – podnikatelské a řídící činnosti ve </a:t>
            </a:r>
            <a:r>
              <a:rPr lang="cs-CZ" b="1" dirty="0" err="1">
                <a:solidFill>
                  <a:schemeClr val="bg1"/>
                </a:solidFill>
              </a:rPr>
              <a:t>wellness</a:t>
            </a:r>
            <a:r>
              <a:rPr lang="cs-CZ" b="1" dirty="0">
                <a:solidFill>
                  <a:schemeClr val="bg1"/>
                </a:solidFill>
              </a:rPr>
              <a:t> centrech, lázeňských zařízeních, v relaxačních, regeneračních zařízeních a centrech věnující se výživě, zdravému životnímu stylu a sportovnímu </a:t>
            </a:r>
            <a:r>
              <a:rPr lang="cs-CZ" b="1" dirty="0" smtClean="0">
                <a:solidFill>
                  <a:schemeClr val="bg1"/>
                </a:solidFill>
              </a:rPr>
              <a:t>vyžití.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Z</a:t>
            </a:r>
            <a:r>
              <a:rPr lang="cs-CZ" b="1" dirty="0" smtClean="0">
                <a:solidFill>
                  <a:schemeClr val="bg1"/>
                </a:solidFill>
              </a:rPr>
              <a:t>íská </a:t>
            </a:r>
            <a:r>
              <a:rPr lang="cs-CZ" b="1" dirty="0">
                <a:solidFill>
                  <a:schemeClr val="bg1"/>
                </a:solidFill>
              </a:rPr>
              <a:t>kompetence pro výkon a řízení obchodně podnikatelských činností na úrovni středního managementu, nabude odborné znalosti z oblasti výchovy ke zdraví, výživy, hygieny, somatologie, psychologie, komunikace a </a:t>
            </a:r>
            <a:r>
              <a:rPr lang="cs-CZ" b="1" dirty="0" smtClean="0">
                <a:solidFill>
                  <a:schemeClr val="bg1"/>
                </a:solidFill>
              </a:rPr>
              <a:t>dalších.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Absolventi </a:t>
            </a:r>
            <a:r>
              <a:rPr lang="cs-CZ" b="1" dirty="0">
                <a:solidFill>
                  <a:schemeClr val="bg1"/>
                </a:solidFill>
              </a:rPr>
              <a:t>jsou po celou dobu studia připravováni tak, aby schopni získané dovednosti a znalosti využít pro vlastní podnikatelské záměry </a:t>
            </a:r>
            <a:r>
              <a:rPr lang="cs-CZ" b="1" dirty="0" smtClean="0">
                <a:solidFill>
                  <a:schemeClr val="bg1"/>
                </a:solidFill>
              </a:rPr>
              <a:t>a </a:t>
            </a:r>
            <a:r>
              <a:rPr lang="cs-CZ" b="1" dirty="0">
                <a:solidFill>
                  <a:schemeClr val="bg1"/>
                </a:solidFill>
              </a:rPr>
              <a:t>další studium v navazujících oborech (například Management v lázeňství, Lázeňství a turismus, Hotelnictví) na Vyšších odborných školách a Vysokých školách.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11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1426464"/>
            <a:ext cx="8654288" cy="48680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2608" y="107942"/>
            <a:ext cx="11612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/>
              <a:t>Podnikání v oborech </a:t>
            </a:r>
            <a:r>
              <a:rPr lang="cs-CZ" sz="3600" b="1" dirty="0" err="1" smtClean="0"/>
              <a:t>wellness</a:t>
            </a:r>
            <a:r>
              <a:rPr lang="cs-CZ" sz="3600" b="1" dirty="0" smtClean="0"/>
              <a:t> a lázeňství – </a:t>
            </a:r>
          </a:p>
          <a:p>
            <a:r>
              <a:rPr lang="cs-CZ" sz="3600" b="1" dirty="0" smtClean="0"/>
              <a:t>ti nejlepší mají praxi v Sanatoriích Klimkovice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1786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748" y="125645"/>
            <a:ext cx="11632756" cy="1136228"/>
          </a:xfrm>
        </p:spPr>
        <p:txBody>
          <a:bodyPr/>
          <a:lstStyle/>
          <a:p>
            <a:pPr algn="ctr"/>
            <a:r>
              <a:rPr lang="cs-CZ" b="1" dirty="0" smtClean="0"/>
              <a:t>Management obchodního podnikání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36740" y="1390904"/>
            <a:ext cx="114940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Ekonomicky zaměřený obor. Po </a:t>
            </a:r>
            <a:r>
              <a:rPr lang="cs-CZ" b="1" dirty="0">
                <a:solidFill>
                  <a:schemeClr val="bg1"/>
                </a:solidFill>
              </a:rPr>
              <a:t>ukončení studia je absolvent schopen samostatně a se znalostí příslušných technologických procesů zabezpečovat základní ekonomické, obchodní, správní a administrativní agendy ve všech typech organizací a v podnicích všech právních forem, zejména v malém a středním podnikání. 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/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u="sng" dirty="0">
                <a:solidFill>
                  <a:schemeClr val="bg1"/>
                </a:solidFill>
              </a:rPr>
              <a:t>Vybrané odborné předměty</a:t>
            </a:r>
            <a:r>
              <a:rPr lang="cs-CZ" b="1" u="sng" dirty="0" smtClean="0">
                <a:solidFill>
                  <a:schemeClr val="bg1"/>
                </a:solidFill>
              </a:rPr>
              <a:t>: 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u="sng" dirty="0" smtClean="0">
                <a:solidFill>
                  <a:schemeClr val="bg1"/>
                </a:solidFill>
              </a:rPr>
              <a:t>Účetnictví</a:t>
            </a:r>
            <a:r>
              <a:rPr lang="cs-CZ" b="1" dirty="0" smtClean="0">
                <a:solidFill>
                  <a:schemeClr val="bg1"/>
                </a:solidFill>
              </a:rPr>
              <a:t> - </a:t>
            </a:r>
            <a:r>
              <a:rPr lang="cs-CZ" b="1" dirty="0">
                <a:solidFill>
                  <a:schemeClr val="bg1"/>
                </a:solidFill>
              </a:rPr>
              <a:t>studenti jsou </a:t>
            </a:r>
            <a:r>
              <a:rPr lang="cs-CZ" b="1" dirty="0" smtClean="0">
                <a:solidFill>
                  <a:schemeClr val="bg1"/>
                </a:solidFill>
              </a:rPr>
              <a:t>seznámeni s </a:t>
            </a:r>
            <a:r>
              <a:rPr lang="cs-CZ" b="1" dirty="0">
                <a:solidFill>
                  <a:schemeClr val="bg1"/>
                </a:solidFill>
              </a:rPr>
              <a:t>platnými účetními </a:t>
            </a:r>
            <a:r>
              <a:rPr lang="cs-CZ" b="1" dirty="0" smtClean="0">
                <a:solidFill>
                  <a:schemeClr val="bg1"/>
                </a:solidFill>
              </a:rPr>
              <a:t>postupy, vedením </a:t>
            </a:r>
            <a:r>
              <a:rPr lang="cs-CZ" b="1" dirty="0">
                <a:solidFill>
                  <a:schemeClr val="bg1"/>
                </a:solidFill>
              </a:rPr>
              <a:t>daňové </a:t>
            </a:r>
            <a:r>
              <a:rPr lang="cs-CZ" b="1" dirty="0" smtClean="0">
                <a:solidFill>
                  <a:schemeClr val="bg1"/>
                </a:solidFill>
              </a:rPr>
              <a:t>evidence. S</a:t>
            </a:r>
            <a:r>
              <a:rPr lang="cs-CZ" b="1" dirty="0">
                <a:solidFill>
                  <a:schemeClr val="bg1"/>
                </a:solidFill>
              </a:rPr>
              <a:t> účetním programem </a:t>
            </a:r>
            <a:r>
              <a:rPr lang="cs-CZ" b="1" dirty="0" smtClean="0">
                <a:solidFill>
                  <a:schemeClr val="bg1"/>
                </a:solidFill>
              </a:rPr>
              <a:t>POHODA, </a:t>
            </a:r>
            <a:r>
              <a:rPr lang="cs-CZ" b="1" dirty="0">
                <a:solidFill>
                  <a:schemeClr val="bg1"/>
                </a:solidFill>
              </a:rPr>
              <a:t> problematikou mzdového účetnictví a účtováním </a:t>
            </a:r>
            <a:r>
              <a:rPr lang="cs-CZ" b="1" dirty="0" smtClean="0">
                <a:solidFill>
                  <a:schemeClr val="bg1"/>
                </a:solidFill>
              </a:rPr>
              <a:t>majetku. Účetní </a:t>
            </a:r>
            <a:r>
              <a:rPr lang="cs-CZ" b="1" dirty="0">
                <a:solidFill>
                  <a:schemeClr val="bg1"/>
                </a:solidFill>
              </a:rPr>
              <a:t>uzávěrkou a problematikou </a:t>
            </a:r>
            <a:r>
              <a:rPr lang="cs-CZ" b="1" dirty="0" smtClean="0">
                <a:solidFill>
                  <a:schemeClr val="bg1"/>
                </a:solidFill>
              </a:rPr>
              <a:t>daní. Absolvent </a:t>
            </a:r>
            <a:r>
              <a:rPr lang="cs-CZ" b="1" dirty="0">
                <a:solidFill>
                  <a:schemeClr val="bg1"/>
                </a:solidFill>
              </a:rPr>
              <a:t>je plnohodnotně uplatnitelný na pozici samostatný účetní.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b="1" u="sng" dirty="0" smtClean="0">
                <a:solidFill>
                  <a:schemeClr val="bg1"/>
                </a:solidFill>
              </a:rPr>
              <a:t>Ekonomika</a:t>
            </a:r>
            <a:r>
              <a:rPr lang="cs-CZ" b="1" dirty="0" smtClean="0">
                <a:solidFill>
                  <a:schemeClr val="bg1"/>
                </a:solidFill>
              </a:rPr>
              <a:t> – studenti se orientují v makroekonomii. V oblasti mikroekonomie získají znalosti podnikových činností od hospodaření s majetkem, personální činnosti, hlavní činnosti podniku, prodejní činnosti až po marketingovou činnost. Dále pak základy finančního hospodaření. Všechny znalosti jsou využitelné pro založení vlastní podnikatelské činnosti.</a:t>
            </a:r>
          </a:p>
          <a:p>
            <a:endParaRPr lang="cs-CZ" dirty="0"/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7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748" y="125645"/>
            <a:ext cx="11632756" cy="1136228"/>
          </a:xfrm>
        </p:spPr>
        <p:txBody>
          <a:bodyPr/>
          <a:lstStyle/>
          <a:p>
            <a:pPr algn="ctr"/>
            <a:r>
              <a:rPr lang="cs-CZ" b="1" dirty="0" smtClean="0"/>
              <a:t>Management obchodního podnikání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0748" y="1261873"/>
            <a:ext cx="1149400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u="sng" dirty="0" smtClean="0">
                <a:solidFill>
                  <a:schemeClr val="bg1"/>
                </a:solidFill>
              </a:rPr>
              <a:t>Marketing </a:t>
            </a:r>
            <a:r>
              <a:rPr lang="cs-CZ" b="1" dirty="0" smtClean="0">
                <a:solidFill>
                  <a:schemeClr val="bg1"/>
                </a:solidFill>
              </a:rPr>
              <a:t>– studenti získají znalosti k propagaci výrobků a služeb, orientují se v chování zákazníka, dokáží vyjádřit hrozby i příležitosti firmy.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u="sng" dirty="0" smtClean="0">
                <a:solidFill>
                  <a:schemeClr val="bg1"/>
                </a:solidFill>
              </a:rPr>
              <a:t>Management </a:t>
            </a:r>
            <a:r>
              <a:rPr lang="cs-CZ" b="1" dirty="0" smtClean="0">
                <a:solidFill>
                  <a:schemeClr val="bg1"/>
                </a:solidFill>
              </a:rPr>
              <a:t>– zde se studenti naučí základní znalosti potřebné k řízení lidí, orientují se v různých stylech vedení lidí. 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Absolventi těchto oborů budou připraveni </a:t>
            </a:r>
            <a:r>
              <a:rPr lang="cs-CZ" b="1" dirty="0">
                <a:solidFill>
                  <a:schemeClr val="bg1"/>
                </a:solidFill>
              </a:rPr>
              <a:t>rozvíjet vlastní podnikatelské aktivity, zároveň se však </a:t>
            </a:r>
            <a:r>
              <a:rPr lang="cs-CZ" b="1" dirty="0" smtClean="0">
                <a:solidFill>
                  <a:schemeClr val="bg1"/>
                </a:solidFill>
              </a:rPr>
              <a:t>mohou uplatnit </a:t>
            </a:r>
            <a:r>
              <a:rPr lang="cs-CZ" b="1" dirty="0">
                <a:solidFill>
                  <a:schemeClr val="bg1"/>
                </a:solidFill>
              </a:rPr>
              <a:t>na trhu práce především jako: ekonom, finanční referent, referent marketingu, asistent, sekretář, obchodní zástupce, referent ve státní správě, bankovní a pojišťovací pracovník a v dalších ekonomicko-administrativních funkcích a pozicích.</a:t>
            </a:r>
            <a:r>
              <a:rPr lang="cs-CZ" b="1" dirty="0" smtClean="0">
                <a:solidFill>
                  <a:schemeClr val="bg1"/>
                </a:solidFill>
              </a:rPr>
              <a:t/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sz="4000" b="1" dirty="0" smtClean="0">
                <a:solidFill>
                  <a:schemeClr val="bg1"/>
                </a:solidFill>
              </a:rPr>
              <a:t>Vhodné i pro navazující studium na VŠ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2639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sazení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594</TotalTime>
  <Words>393</Words>
  <Application>Microsoft Office PowerPoint</Application>
  <PresentationFormat>Širokoúhlá obrazovka</PresentationFormat>
  <Paragraphs>83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Playfair Display</vt:lpstr>
      <vt:lpstr>Rubik</vt:lpstr>
      <vt:lpstr>Segoe UI Historic</vt:lpstr>
      <vt:lpstr>Wingdings 3</vt:lpstr>
      <vt:lpstr>Řez</vt:lpstr>
      <vt:lpstr>Prezentace aplikace PowerPoint</vt:lpstr>
      <vt:lpstr>Prostory školy</vt:lpstr>
      <vt:lpstr>Prezentace aplikace PowerPoint</vt:lpstr>
      <vt:lpstr>Informatika a počítačový design</vt:lpstr>
      <vt:lpstr>Prezentace aplikace PowerPoint</vt:lpstr>
      <vt:lpstr>Podnikání v oborech wellness a lázeňství</vt:lpstr>
      <vt:lpstr>Prezentace aplikace PowerPoint</vt:lpstr>
      <vt:lpstr>Management obchodního podnikání</vt:lpstr>
      <vt:lpstr>Management obchodního podnikání</vt:lpstr>
      <vt:lpstr>Prezentace aplikace PowerPoint</vt:lpstr>
      <vt:lpstr>NAŠE ŠKOLA SE ÚČASTNÍ  soutěží:</vt:lpstr>
      <vt:lpstr>Prezentace aplikace PowerPoint</vt:lpstr>
      <vt:lpstr>Stipendium</vt:lpstr>
      <vt:lpstr>Dny otevřených dveří</vt:lpstr>
      <vt:lpstr>V případě zájmu nás kontaktujte.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tutor@soukroma-oa-opava.cz</dc:creator>
  <cp:lastModifiedBy>lenovo</cp:lastModifiedBy>
  <cp:revision>60</cp:revision>
  <dcterms:created xsi:type="dcterms:W3CDTF">2020-11-24T08:53:59Z</dcterms:created>
  <dcterms:modified xsi:type="dcterms:W3CDTF">2020-12-09T13:14:05Z</dcterms:modified>
</cp:coreProperties>
</file>